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8" r:id="rId9"/>
    <p:sldId id="264" r:id="rId10"/>
    <p:sldId id="272" r:id="rId11"/>
    <p:sldId id="273" r:id="rId12"/>
    <p:sldId id="269" r:id="rId13"/>
    <p:sldId id="265" r:id="rId14"/>
    <p:sldId id="267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9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E4E8-9D7E-43CA-98B9-28077250E5EA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FE59-2071-48C1-B36D-0B35B3C2C6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E4E8-9D7E-43CA-98B9-28077250E5EA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FE59-2071-48C1-B36D-0B35B3C2C6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E4E8-9D7E-43CA-98B9-28077250E5EA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FE59-2071-48C1-B36D-0B35B3C2C6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E4E8-9D7E-43CA-98B9-28077250E5EA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FE59-2071-48C1-B36D-0B35B3C2C6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E4E8-9D7E-43CA-98B9-28077250E5EA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FE59-2071-48C1-B36D-0B35B3C2C6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E4E8-9D7E-43CA-98B9-28077250E5EA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FE59-2071-48C1-B36D-0B35B3C2C6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E4E8-9D7E-43CA-98B9-28077250E5EA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FE59-2071-48C1-B36D-0B35B3C2C6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E4E8-9D7E-43CA-98B9-28077250E5EA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FE59-2071-48C1-B36D-0B35B3C2C6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E4E8-9D7E-43CA-98B9-28077250E5EA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FE59-2071-48C1-B36D-0B35B3C2C6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E4E8-9D7E-43CA-98B9-28077250E5EA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FE59-2071-48C1-B36D-0B35B3C2C6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E4E8-9D7E-43CA-98B9-28077250E5EA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FE59-2071-48C1-B36D-0B35B3C2C67E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3E4E8-9D7E-43CA-98B9-28077250E5EA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DFE59-2071-48C1-B36D-0B35B3C2C67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5.7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Integration:  “Rectilinear Motion Revisited Using Integration”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7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125113" cy="924475"/>
          </a:xfrm>
        </p:spPr>
        <p:txBody>
          <a:bodyPr/>
          <a:lstStyle/>
          <a:p>
            <a:r>
              <a:rPr lang="en-US" dirty="0" smtClean="0"/>
              <a:t>Constant 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38786"/>
            <a:ext cx="7924800" cy="5566814"/>
          </a:xfrm>
        </p:spPr>
        <p:txBody>
          <a:bodyPr>
            <a:normAutofit fontScale="92500" lnSpcReduction="10000"/>
          </a:bodyPr>
          <a:lstStyle/>
          <a:p>
            <a:r>
              <a:rPr lang="en-US" sz="2100" dirty="0" smtClean="0">
                <a:solidFill>
                  <a:srgbClr val="FF0000"/>
                </a:solidFill>
              </a:rPr>
              <a:t>When acceleration is constant, we can work backwards to find formulas for position and velocity as long as we know the position and velocity at some point in time.</a:t>
            </a:r>
          </a:p>
          <a:p>
            <a:r>
              <a:rPr lang="en-US" u="sng" dirty="0" smtClean="0"/>
              <a:t>Example</a:t>
            </a:r>
            <a:r>
              <a:rPr lang="en-US" dirty="0" smtClean="0"/>
              <a:t>:  Suppose that an intergalactic spacecraft uses a sail and the “solar wind” to produce a constant acceleration of 0.032 m/s</a:t>
            </a:r>
            <a:r>
              <a:rPr lang="en-US" baseline="30000" dirty="0" smtClean="0"/>
              <a:t>2</a:t>
            </a:r>
            <a:r>
              <a:rPr lang="en-US" dirty="0" smtClean="0"/>
              <a:t> (a = .032).  Assuming that the spacecraft has a velocity of 10,000 m/s (v(0) = 10,000) when the said is first raised, how far will the spacecraft travel in 1 hour?	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NOTE: s(0) = 0</a:t>
            </a:r>
          </a:p>
          <a:p>
            <a:r>
              <a:rPr lang="en-US" dirty="0" smtClean="0"/>
              <a:t>Remember:</a:t>
            </a:r>
          </a:p>
          <a:p>
            <a:r>
              <a:rPr lang="en-US" dirty="0" smtClean="0"/>
              <a:t>Therefore, v(t) = .032t + C which is the integral of </a:t>
            </a:r>
            <a:r>
              <a:rPr lang="en-US" dirty="0" err="1" smtClean="0"/>
              <a:t>accel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   10,000 = .032 (0) + C		so C = 10,000 gives </a:t>
            </a:r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dirty="0"/>
              <a:t> </a:t>
            </a:r>
            <a:r>
              <a:rPr lang="en-US" dirty="0" smtClean="0"/>
              <a:t>  v(t) = .032t + 10,000	and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   s(t) = .032t</a:t>
            </a:r>
            <a:r>
              <a:rPr lang="en-US" baseline="30000" dirty="0" smtClean="0"/>
              <a:t>2</a:t>
            </a:r>
            <a:r>
              <a:rPr lang="en-US" dirty="0" smtClean="0"/>
              <a:t>/2 + 10,000t + C</a:t>
            </a:r>
            <a:r>
              <a:rPr lang="en-US" baseline="-25000" dirty="0" smtClean="0"/>
              <a:t>2</a:t>
            </a:r>
            <a:r>
              <a:rPr lang="en-US" dirty="0" smtClean="0"/>
              <a:t> the integral of v(t)</a:t>
            </a:r>
          </a:p>
          <a:p>
            <a:pPr marL="0" indent="0">
              <a:buNone/>
            </a:pPr>
            <a:r>
              <a:rPr lang="en-US" dirty="0" smtClean="0"/>
              <a:t>			      0 = .016(0)</a:t>
            </a:r>
            <a:r>
              <a:rPr lang="en-US" baseline="30000" dirty="0" smtClean="0"/>
              <a:t>2</a:t>
            </a:r>
            <a:r>
              <a:rPr lang="en-US" dirty="0" smtClean="0"/>
              <a:t> + 10,000(0) + </a:t>
            </a:r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 smtClean="0"/>
              <a:t> so </a:t>
            </a:r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 smtClean="0"/>
              <a:t> = 0 gives</a:t>
            </a:r>
          </a:p>
          <a:p>
            <a:pPr marL="0" indent="0">
              <a:buNone/>
            </a:pPr>
            <a:r>
              <a:rPr lang="en-US" dirty="0" smtClean="0"/>
              <a:t>			   s(t) = .016t</a:t>
            </a:r>
            <a:r>
              <a:rPr lang="en-US" baseline="30000" dirty="0" smtClean="0"/>
              <a:t>2</a:t>
            </a:r>
            <a:r>
              <a:rPr lang="en-US" dirty="0" smtClean="0"/>
              <a:t> +10,000t and since 1 hour = 3600 sec</a:t>
            </a:r>
          </a:p>
          <a:p>
            <a:pPr marL="0" indent="0">
              <a:buNone/>
            </a:pPr>
            <a:r>
              <a:rPr lang="en-US" dirty="0" smtClean="0"/>
              <a:t> s(3600) = .016(3600)</a:t>
            </a:r>
            <a:r>
              <a:rPr lang="en-US" baseline="30000" dirty="0" smtClean="0"/>
              <a:t>2</a:t>
            </a:r>
            <a:r>
              <a:rPr lang="en-US" dirty="0" smtClean="0"/>
              <a:t> + 10,000(3600) is </a:t>
            </a:r>
            <a:r>
              <a:rPr lang="en-US" dirty="0" err="1" smtClean="0"/>
              <a:t>apprx</a:t>
            </a:r>
            <a:r>
              <a:rPr lang="en-US" dirty="0" smtClean="0"/>
              <a:t> 36,200,000 meters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48944"/>
            <a:ext cx="5051612" cy="34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80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Case of Constant 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125112" cy="4051437"/>
          </a:xfrm>
        </p:spPr>
        <p:txBody>
          <a:bodyPr>
            <a:normAutofit/>
          </a:bodyPr>
          <a:lstStyle/>
          <a:p>
            <a:r>
              <a:rPr lang="en-US" sz="2200" dirty="0" smtClean="0"/>
              <a:t>We can use the same method from the previous example to find general formulas for velocity and position when acceleration is constant by integrating acceleration: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73911"/>
            <a:ext cx="7010400" cy="351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5219700" y="4541520"/>
            <a:ext cx="3810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5461747" y="6400800"/>
            <a:ext cx="3810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3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Free-Fall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07361"/>
            <a:ext cx="7448755" cy="4669639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Motion that occurs when an object near the Earth is imparted some initial velocity (up or down) and thereafter moves along a vertical line is called free-fall motion.</a:t>
            </a:r>
          </a:p>
          <a:p>
            <a:r>
              <a:rPr lang="en-US" sz="2200" dirty="0" smtClean="0"/>
              <a:t>We assume the only force acting on the object is the Earth’s gravity which is constant (when sufficiently close to Earth).  NOTE:  We are disregarding air resistance and gravitational pull from the moon, etc. for now.</a:t>
            </a:r>
          </a:p>
          <a:p>
            <a:r>
              <a:rPr lang="en-US" sz="2200" dirty="0" smtClean="0"/>
              <a:t>A particle with free-fall motion has constant acceleration in the downward direction (</a:t>
            </a:r>
            <a:r>
              <a:rPr lang="en-US" sz="2200" dirty="0" smtClean="0">
                <a:solidFill>
                  <a:srgbClr val="FF0000"/>
                </a:solidFill>
              </a:rPr>
              <a:t>9.8 meters/second</a:t>
            </a:r>
            <a:r>
              <a:rPr lang="en-US" sz="2200" baseline="30000" dirty="0" smtClean="0">
                <a:solidFill>
                  <a:srgbClr val="FF0000"/>
                </a:solidFill>
              </a:rPr>
              <a:t>2</a:t>
            </a:r>
            <a:r>
              <a:rPr lang="en-US" sz="2200" dirty="0" smtClean="0">
                <a:solidFill>
                  <a:srgbClr val="FF0000"/>
                </a:solidFill>
              </a:rPr>
              <a:t> or 32 feet/second</a:t>
            </a:r>
            <a:r>
              <a:rPr lang="en-US" sz="2200" baseline="30000" dirty="0" smtClean="0">
                <a:solidFill>
                  <a:srgbClr val="FF0000"/>
                </a:solidFill>
              </a:rPr>
              <a:t>2</a:t>
            </a:r>
            <a:r>
              <a:rPr lang="en-US" sz="2200" dirty="0" smtClean="0"/>
              <a:t>).</a:t>
            </a:r>
          </a:p>
          <a:p>
            <a:r>
              <a:rPr lang="en-US" sz="2200" dirty="0" smtClean="0"/>
              <a:t>Therefore, the formulas developed on the previous slide apply and </a:t>
            </a:r>
            <a:r>
              <a:rPr lang="en-US" sz="2200" dirty="0" smtClean="0">
                <a:solidFill>
                  <a:srgbClr val="FF0000"/>
                </a:solidFill>
              </a:rPr>
              <a:t>a = -acceleration due to gravity (g).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780984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10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There are examples on page 381 that my be helpful.</a:t>
            </a:r>
          </a:p>
          <a:p>
            <a:endParaRPr lang="en-US" sz="2200" dirty="0" smtClean="0"/>
          </a:p>
          <a:p>
            <a:r>
              <a:rPr lang="en-US" sz="2200" dirty="0" smtClean="0"/>
              <a:t>They are similar to the spacecraft example, but include gravity.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2156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Paris from atop the Eiffel Tower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\\mvsrv03\My_Docs$\dlewis\My Documents\My Pictures\2010\2010 4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6629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52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graphics are attributed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Calculus,10/E</a:t>
            </a:r>
            <a:r>
              <a:rPr lang="en-US" dirty="0" smtClean="0"/>
              <a:t> by Howard Anton, </a:t>
            </a:r>
            <a:r>
              <a:rPr lang="en-US" dirty="0" err="1" smtClean="0"/>
              <a:t>Irl</a:t>
            </a:r>
            <a:r>
              <a:rPr lang="en-US" dirty="0" smtClean="0"/>
              <a:t> </a:t>
            </a:r>
            <a:r>
              <a:rPr lang="en-US" dirty="0" err="1" smtClean="0"/>
              <a:t>Bivens</a:t>
            </a:r>
            <a:r>
              <a:rPr lang="en-US" dirty="0" smtClean="0"/>
              <a:t>, and Stephen Davis</a:t>
            </a:r>
            <a:br>
              <a:rPr lang="en-US" dirty="0" smtClean="0"/>
            </a:br>
            <a:r>
              <a:rPr lang="en-US" dirty="0" smtClean="0"/>
              <a:t>Copyright © 2009 by John Wiley &amp; Sons, Inc.  All rights reserved.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0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In Section 4.6 we used the derivative to find velocity and acceleration for a particle in rectilinear motion.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v(t) = s’(t)	and 	a(t) = v’(t) = s”(t)</a:t>
            </a:r>
          </a:p>
          <a:p>
            <a:endParaRPr lang="en-US" sz="2200" dirty="0"/>
          </a:p>
          <a:p>
            <a:r>
              <a:rPr lang="en-US" sz="2200" dirty="0" smtClean="0"/>
              <a:t>In this section, we will </a:t>
            </a:r>
            <a:r>
              <a:rPr lang="en-US" sz="2200" dirty="0" smtClean="0">
                <a:solidFill>
                  <a:srgbClr val="FF0000"/>
                </a:solidFill>
              </a:rPr>
              <a:t>use the integral to reverse the process</a:t>
            </a:r>
            <a:r>
              <a:rPr lang="en-US" sz="2200" dirty="0" smtClean="0"/>
              <a:t>.</a:t>
            </a:r>
          </a:p>
          <a:p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88" y="5221792"/>
            <a:ext cx="66659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58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20627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37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Displacement </a:t>
            </a:r>
            <a:r>
              <a:rPr lang="en-US" dirty="0" smtClean="0"/>
              <a:t>by </a:t>
            </a:r>
            <a:r>
              <a:rPr lang="en-US" dirty="0"/>
              <a:t>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44906"/>
            <a:ext cx="7125112" cy="4051437"/>
          </a:xfrm>
        </p:spPr>
        <p:txBody>
          <a:bodyPr>
            <a:normAutofit/>
          </a:bodyPr>
          <a:lstStyle/>
          <a:p>
            <a:r>
              <a:rPr lang="en-US" sz="2200" dirty="0" smtClean="0"/>
              <a:t>Since </a:t>
            </a:r>
            <a:r>
              <a:rPr lang="en-US" sz="2200" dirty="0" smtClean="0">
                <a:solidFill>
                  <a:srgbClr val="FF0000"/>
                </a:solidFill>
              </a:rPr>
              <a:t>displacement is final position minus initial position</a:t>
            </a:r>
            <a:r>
              <a:rPr lang="en-US" sz="2200" dirty="0" smtClean="0"/>
              <a:t>, it can be written as follows in integral form: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This is a special case of a form of the Fundamental Theorem of Calculus from section 5.6:  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71247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181600"/>
            <a:ext cx="4724401" cy="100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49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Distance Traveled by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593439"/>
          </a:xfrm>
        </p:spPr>
        <p:txBody>
          <a:bodyPr>
            <a:normAutofit fontScale="92500"/>
          </a:bodyPr>
          <a:lstStyle/>
          <a:p>
            <a:r>
              <a:rPr lang="en-US" sz="2200" dirty="0" smtClean="0"/>
              <a:t>Distance traveled is different than displacement because it is the </a:t>
            </a:r>
            <a:r>
              <a:rPr lang="en-US" sz="2200" dirty="0" smtClean="0">
                <a:solidFill>
                  <a:srgbClr val="FF0000"/>
                </a:solidFill>
              </a:rPr>
              <a:t>total of all of the distances traveled in both positive and negative directions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Therefore, we must integrate the absolute value of the velocity function: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NOTE:  Integrating velocity over a time interval produces displacement, and integrating speed over a time produces distance traveled.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0"/>
            <a:ext cx="4686300" cy="13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89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6184"/>
            <a:ext cx="6781800" cy="5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2971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Use a and b as given in question.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4648200"/>
            <a:ext cx="213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First determine where the particle turns around, then use Theorem 5.5.5 to break into parts.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5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the Velocity vs. Time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200" dirty="0"/>
          </a:p>
          <a:p>
            <a:r>
              <a:rPr lang="en-US" sz="2200" dirty="0" smtClean="0"/>
              <a:t>As you  hopefully saw in the last example, the integral is the </a:t>
            </a:r>
            <a:r>
              <a:rPr lang="en-US" sz="2200" dirty="0" smtClean="0">
                <a:solidFill>
                  <a:srgbClr val="FF0000"/>
                </a:solidFill>
              </a:rPr>
              <a:t>“net signed area” </a:t>
            </a:r>
            <a:r>
              <a:rPr lang="en-US" sz="2200" dirty="0" smtClean="0"/>
              <a:t>under the velocity curve v(t) between time zero t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 and time one t</a:t>
            </a:r>
            <a:r>
              <a:rPr lang="en-US" sz="2200" baseline="-25000" dirty="0" smtClean="0"/>
              <a:t>1 </a:t>
            </a:r>
            <a:r>
              <a:rPr lang="en-US" sz="2200" dirty="0" smtClean="0"/>
              <a:t>(see graph on next slide) which gives you </a:t>
            </a:r>
            <a:r>
              <a:rPr lang="en-US" sz="2200" dirty="0" smtClean="0">
                <a:solidFill>
                  <a:srgbClr val="FF0000"/>
                </a:solidFill>
              </a:rPr>
              <a:t>displacement</a:t>
            </a:r>
            <a:r>
              <a:rPr lang="en-US" sz="2200" dirty="0" smtClean="0"/>
              <a:t>.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The </a:t>
            </a:r>
            <a:r>
              <a:rPr lang="en-US" sz="2200" dirty="0" smtClean="0">
                <a:solidFill>
                  <a:srgbClr val="FF0000"/>
                </a:solidFill>
              </a:rPr>
              <a:t>“total area” </a:t>
            </a:r>
            <a:r>
              <a:rPr lang="en-US" sz="2200" dirty="0" smtClean="0"/>
              <a:t>under v(t) between those times gives you </a:t>
            </a:r>
            <a:r>
              <a:rPr lang="en-US" sz="2200" dirty="0" smtClean="0">
                <a:solidFill>
                  <a:srgbClr val="FF0000"/>
                </a:solidFill>
              </a:rPr>
              <a:t>distance traveled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4039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Traveled vs. Displacement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6629400" cy="499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4816772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Notice the sign change on A</a:t>
            </a:r>
            <a:r>
              <a:rPr lang="en-US" baseline="-25000" dirty="0" smtClean="0">
                <a:solidFill>
                  <a:srgbClr val="FF0000"/>
                </a:solidFill>
              </a:rPr>
              <a:t>2 </a:t>
            </a:r>
            <a:r>
              <a:rPr lang="en-US" dirty="0" smtClean="0">
                <a:solidFill>
                  <a:srgbClr val="FF0000"/>
                </a:solidFill>
              </a:rPr>
              <a:t>for distance traveled.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09800" y="5434405"/>
            <a:ext cx="0" cy="3048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6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TC102455519[[fn=Winter]]</Template>
  <TotalTime>87</TotalTime>
  <Words>534</Words>
  <Application>Microsoft Office PowerPoint</Application>
  <PresentationFormat>On-screen Show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Winter</vt:lpstr>
      <vt:lpstr>Section 5.7</vt:lpstr>
      <vt:lpstr>All graphics are attributed to:</vt:lpstr>
      <vt:lpstr>Introduction</vt:lpstr>
      <vt:lpstr>Example</vt:lpstr>
      <vt:lpstr>Computing Displacement by Integration</vt:lpstr>
      <vt:lpstr>Computing Distance Traveled by Integration</vt:lpstr>
      <vt:lpstr>Example</vt:lpstr>
      <vt:lpstr>Analyzing the Velocity vs. Time Curve</vt:lpstr>
      <vt:lpstr>Distance Traveled vs. Displacement</vt:lpstr>
      <vt:lpstr>Constant Acceleration</vt:lpstr>
      <vt:lpstr>General Case of Constant Acceleration</vt:lpstr>
      <vt:lpstr>Free-Fall Model</vt:lpstr>
      <vt:lpstr>PowerPoint Presentation</vt:lpstr>
      <vt:lpstr>Examples</vt:lpstr>
      <vt:lpstr>Paris from atop the Eiffel Tower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5.7</dc:title>
  <dc:creator>Lewis, Deborah</dc:creator>
  <cp:lastModifiedBy>Lewis, Deborah</cp:lastModifiedBy>
  <cp:revision>11</cp:revision>
  <dcterms:created xsi:type="dcterms:W3CDTF">2014-02-28T19:30:51Z</dcterms:created>
  <dcterms:modified xsi:type="dcterms:W3CDTF">2014-04-15T18:16:16Z</dcterms:modified>
</cp:coreProperties>
</file>